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 Vietnam Ultra-Bold" charset="1" panose="00000900000000000000"/>
      <p:regular r:id="rId21"/>
    </p:embeddedFont>
    <p:embeddedFont>
      <p:font typeface="Be Vietnam" charset="1" panose="00000500000000000000"/>
      <p:regular r:id="rId22"/>
    </p:embeddedFont>
    <p:embeddedFont>
      <p:font typeface="Quicksand" charset="1" panose="00000500000000000000"/>
      <p:regular r:id="rId23"/>
    </p:embeddedFont>
    <p:embeddedFont>
      <p:font typeface="Quicksand Bold" charset="1" panose="000008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pp.cirkitdesigner.com/project/6e7af971-ee3b-4ca1-9fda-ed31bb920c02" TargetMode="External" Type="http://schemas.openxmlformats.org/officeDocument/2006/relationships/hyperlink"/><Relationship Id="rId3" Target="https://app.cirkitdesigner.com/project/6e7af971-ee3b-4ca1-9fda-ed31bb920c02" TargetMode="External" Type="http://schemas.openxmlformats.org/officeDocument/2006/relationships/hyperlink"/><Relationship Id="rId4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491278"/>
            <a:ext cx="7976607" cy="5304444"/>
          </a:xfrm>
          <a:custGeom>
            <a:avLst/>
            <a:gdLst/>
            <a:ahLst/>
            <a:cxnLst/>
            <a:rect r="r" b="b" t="t" l="l"/>
            <a:pathLst>
              <a:path h="5304444" w="7976607">
                <a:moveTo>
                  <a:pt x="0" y="0"/>
                </a:moveTo>
                <a:lnTo>
                  <a:pt x="7976607" y="0"/>
                </a:lnTo>
                <a:lnTo>
                  <a:pt x="7976607" y="5304444"/>
                </a:lnTo>
                <a:lnTo>
                  <a:pt x="0" y="5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3698480"/>
            <a:ext cx="7071066" cy="312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3"/>
              </a:lnSpc>
            </a:pPr>
            <a:r>
              <a:rPr lang="en-US" b="true" sz="12093" spc="-507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DIGITAL </a:t>
            </a:r>
          </a:p>
          <a:p>
            <a:pPr algn="l" marL="0" indent="0" lvl="0">
              <a:lnSpc>
                <a:spcPts val="12093"/>
              </a:lnSpc>
            </a:pPr>
            <a:r>
              <a:rPr lang="en-US" b="true" sz="12093" spc="-507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       CLOCK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98310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PRESENTED BY GROUP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8923020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TÊN THÀNH VIÊN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53131" y="1968478"/>
          <a:ext cx="9274637" cy="7620558"/>
        </p:xfrm>
        <a:graphic>
          <a:graphicData uri="http://schemas.openxmlformats.org/drawingml/2006/table">
            <a:tbl>
              <a:tblPr/>
              <a:tblGrid>
                <a:gridCol w="4333857"/>
                <a:gridCol w="4940780"/>
              </a:tblGrid>
              <a:tr h="8981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Feature/Specification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LM35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Type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Analog Temperature Sensor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Temperature Range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-55°C to 150°C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Accuracy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±0.5°C (at 25°C)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Output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Analog (10 mV/°C)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Humidity Measurement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None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Resolution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Continuous (analog)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Operating Voltage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4V to 30V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Power Consumption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~60 µA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Response Time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Fast (analog output)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Ease of Use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Requires ADC for microcontrollers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Cost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Moderate (~$1-2)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650166" y="1968478"/>
            <a:ext cx="6982336" cy="7620558"/>
          </a:xfrm>
          <a:custGeom>
            <a:avLst/>
            <a:gdLst/>
            <a:ahLst/>
            <a:cxnLst/>
            <a:rect r="r" b="b" t="t" l="l"/>
            <a:pathLst>
              <a:path h="7620558" w="6982336">
                <a:moveTo>
                  <a:pt x="0" y="0"/>
                </a:moveTo>
                <a:lnTo>
                  <a:pt x="6982336" y="0"/>
                </a:lnTo>
                <a:lnTo>
                  <a:pt x="6982336" y="7620558"/>
                </a:lnTo>
                <a:lnTo>
                  <a:pt x="0" y="762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8105" y="882670"/>
            <a:ext cx="3581043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Selection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05208" y="1869938"/>
          <a:ext cx="7315200" cy="80772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Name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Active Buzzer (with internal oscillator)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Operating Voltage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3.3V to 5V (common range)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Frequency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 kHz - 3 kHz (typically ~2300 Hz)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Sound Output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70-85 dB at 10 cm (varies by model)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Current Consumption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15-30 mA (at 5V, depending on model)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Control Method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Digital signal (HIGH/LOW to activate)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Pin Configuration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 pins (positive and ground)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Tone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Fixed (single tone, continuous beep)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1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Power Supply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DC (direct from microcontroller pin)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Cost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~$0.5-1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1506012" y="2806958"/>
            <a:ext cx="4394895" cy="5200625"/>
          </a:xfrm>
          <a:custGeom>
            <a:avLst/>
            <a:gdLst/>
            <a:ahLst/>
            <a:cxnLst/>
            <a:rect r="r" b="b" t="t" l="l"/>
            <a:pathLst>
              <a:path h="5200625" w="4394895">
                <a:moveTo>
                  <a:pt x="0" y="0"/>
                </a:moveTo>
                <a:lnTo>
                  <a:pt x="4394894" y="0"/>
                </a:lnTo>
                <a:lnTo>
                  <a:pt x="4394894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8105" y="882670"/>
            <a:ext cx="3581043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Selection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478" y="1985326"/>
            <a:ext cx="15265045" cy="7403547"/>
          </a:xfrm>
          <a:custGeom>
            <a:avLst/>
            <a:gdLst/>
            <a:ahLst/>
            <a:cxnLst/>
            <a:rect r="r" b="b" t="t" l="l"/>
            <a:pathLst>
              <a:path h="7403547" w="15265045">
                <a:moveTo>
                  <a:pt x="0" y="0"/>
                </a:moveTo>
                <a:lnTo>
                  <a:pt x="15265044" y="0"/>
                </a:lnTo>
                <a:lnTo>
                  <a:pt x="15265044" y="7403547"/>
                </a:lnTo>
                <a:lnTo>
                  <a:pt x="0" y="740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49967" y="882670"/>
            <a:ext cx="3827859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Connection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5247" y="614586"/>
            <a:ext cx="5162961" cy="9057827"/>
          </a:xfrm>
          <a:custGeom>
            <a:avLst/>
            <a:gdLst/>
            <a:ahLst/>
            <a:cxnLst/>
            <a:rect r="r" b="b" t="t" l="l"/>
            <a:pathLst>
              <a:path h="9057827" w="5162961">
                <a:moveTo>
                  <a:pt x="0" y="0"/>
                </a:moveTo>
                <a:lnTo>
                  <a:pt x="5162961" y="0"/>
                </a:lnTo>
                <a:lnTo>
                  <a:pt x="5162961" y="9057828"/>
                </a:lnTo>
                <a:lnTo>
                  <a:pt x="0" y="905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482286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9791" y="1715184"/>
            <a:ext cx="1929051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Flow 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8949" y="1873518"/>
            <a:ext cx="13770102" cy="600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87"/>
              </a:lnSpc>
            </a:pPr>
            <a:r>
              <a:rPr lang="en-US" b="true" sz="41041" spc="-172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79"/>
              </a:lnSpc>
            </a:pPr>
            <a:r>
              <a:rPr lang="en-US" b="true" sz="12999" spc="-545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519" y="1623516"/>
            <a:ext cx="9582872" cy="10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3"/>
              </a:lnSpc>
            </a:pPr>
            <a:r>
              <a:rPr lang="en-US" b="true" sz="8253" spc="-34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3696" y="2790477"/>
            <a:ext cx="4534298" cy="573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80"/>
              </a:lnSpc>
            </a:pPr>
          </a:p>
          <a:p>
            <a:pPr algn="just" marL="1023589" indent="-511795" lvl="1">
              <a:lnSpc>
                <a:spcPts val="7680"/>
              </a:lnSpc>
              <a:buAutoNum type="arabicPeriod" startAt="1"/>
            </a:pPr>
            <a:r>
              <a:rPr lang="en-US" sz="4741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 Introduction</a:t>
            </a:r>
          </a:p>
          <a:p>
            <a:pPr algn="just" marL="1023589" indent="-511795" lvl="1">
              <a:lnSpc>
                <a:spcPts val="7680"/>
              </a:lnSpc>
              <a:buAutoNum type="arabicPeriod" startAt="1"/>
            </a:pPr>
            <a:r>
              <a:rPr lang="en-US" sz="4741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 Objective</a:t>
            </a:r>
          </a:p>
          <a:p>
            <a:pPr algn="just" marL="1023589" indent="-511795" lvl="1">
              <a:lnSpc>
                <a:spcPts val="7680"/>
              </a:lnSpc>
              <a:buAutoNum type="arabicPeriod" startAt="1"/>
            </a:pPr>
            <a:r>
              <a:rPr lang="en-US" sz="4741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 Hardware</a:t>
            </a:r>
          </a:p>
          <a:p>
            <a:pPr algn="just" marL="1023589" indent="-511795" lvl="1">
              <a:lnSpc>
                <a:spcPts val="7680"/>
              </a:lnSpc>
              <a:buAutoNum type="arabicPeriod" startAt="1"/>
            </a:pPr>
            <a:r>
              <a:rPr lang="en-US" sz="4741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 Firmware</a:t>
            </a:r>
          </a:p>
          <a:p>
            <a:pPr algn="just" marL="1023589" indent="-511795" lvl="1">
              <a:lnSpc>
                <a:spcPts val="7680"/>
              </a:lnSpc>
              <a:buAutoNum type="arabicPeriod" startAt="1"/>
            </a:pPr>
            <a:r>
              <a:rPr lang="en-US" sz="4741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 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519" y="1639016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1519" y="3214008"/>
            <a:ext cx="7356091" cy="629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7"/>
              </a:lnSpc>
            </a:pPr>
            <a:r>
              <a:rPr lang="en-US" sz="2362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</a:rPr>
              <a:t>This</a:t>
            </a:r>
            <a:r>
              <a:rPr lang="en-US" sz="2362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  <a:hlinkClick r:id="rId2" tooltip="https://app.cirkitdesigner.com/project/6e7af971-ee3b-4ca1-9fda-ed31bb920c02"/>
              </a:rPr>
              <a:t> </a:t>
            </a:r>
            <a:r>
              <a:rPr lang="en-US" sz="2362">
                <a:solidFill>
                  <a:srgbClr val="3139A8"/>
                </a:solidFill>
                <a:latin typeface="Quicksand"/>
                <a:ea typeface="Quicksand"/>
                <a:cs typeface="Quicksand"/>
                <a:sym typeface="Quicksand"/>
                <a:hlinkClick r:id="rId3" tooltip="https://app.cirkitdesigner.com/project/6e7af971-ee3b-4ca1-9fda-ed31bb920c02"/>
              </a:rPr>
              <a:t>project is a digital clock designed to combine both functionality and modern connectivity. It features an LCD display that shows the current date-time and temperature, making it a handy tool for everyday use. Beyond that, the clock can also display the date, time, and weather on a web server, allowing remote access to the information. Additionally, users can set alarms through a web interface, adding a convenient and interactive element to the system. This project blends hardware and software to create a practical, user-friendly device.</a:t>
            </a:r>
          </a:p>
          <a:p>
            <a:pPr algn="just">
              <a:lnSpc>
                <a:spcPts val="382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97241" y="1121159"/>
            <a:ext cx="6042413" cy="8044682"/>
            <a:chOff x="0" y="0"/>
            <a:chExt cx="3663950" cy="4878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t="0" r="-5983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19200" y="1600149"/>
            <a:ext cx="417992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</a:pPr>
            <a:r>
              <a:rPr lang="en-US" b="true" sz="6999" spc="-29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3662470"/>
            <a:ext cx="6993850" cy="263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019" indent="-276009" lvl="1">
              <a:lnSpc>
                <a:spcPts val="5369"/>
              </a:lnSpc>
              <a:buFont typeface="Arial"/>
              <a:buChar char="•"/>
            </a:pPr>
            <a:r>
              <a:rPr lang="en-US" b="true" sz="25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Easy for managament time</a:t>
            </a:r>
          </a:p>
          <a:p>
            <a:pPr algn="l" marL="552019" indent="-276009" lvl="1">
              <a:lnSpc>
                <a:spcPts val="5369"/>
              </a:lnSpc>
              <a:buFont typeface="Arial"/>
              <a:buChar char="•"/>
            </a:pPr>
            <a:r>
              <a:rPr lang="en-US" b="true" sz="25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Friendly desegin </a:t>
            </a:r>
          </a:p>
          <a:p>
            <a:pPr algn="l" marL="552019" indent="-276009" lvl="1">
              <a:lnSpc>
                <a:spcPts val="5369"/>
              </a:lnSpc>
              <a:buFont typeface="Arial"/>
              <a:buChar char="•"/>
            </a:pPr>
            <a:r>
              <a:rPr lang="en-US" b="true" sz="25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Help user monitor the room temperature</a:t>
            </a:r>
          </a:p>
          <a:p>
            <a:pPr algn="l" marL="552019" indent="-276009" lvl="1">
              <a:lnSpc>
                <a:spcPts val="5369"/>
              </a:lnSpc>
              <a:buFont typeface="Arial"/>
              <a:buChar char="•"/>
            </a:pPr>
            <a:r>
              <a:rPr lang="en-US" b="true" sz="25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Help user easily access the weather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715" y="2673260"/>
            <a:ext cx="15560570" cy="4940481"/>
          </a:xfrm>
          <a:custGeom>
            <a:avLst/>
            <a:gdLst/>
            <a:ahLst/>
            <a:cxnLst/>
            <a:rect r="r" b="b" t="t" l="l"/>
            <a:pathLst>
              <a:path h="4940481" w="15560570">
                <a:moveTo>
                  <a:pt x="0" y="0"/>
                </a:moveTo>
                <a:lnTo>
                  <a:pt x="15560570" y="0"/>
                </a:lnTo>
                <a:lnTo>
                  <a:pt x="15560570" y="4940480"/>
                </a:lnTo>
                <a:lnTo>
                  <a:pt x="0" y="49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4675"/>
            <a:ext cx="107080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1239" y="3072229"/>
            <a:ext cx="10759850" cy="4142542"/>
          </a:xfrm>
          <a:custGeom>
            <a:avLst/>
            <a:gdLst/>
            <a:ahLst/>
            <a:cxnLst/>
            <a:rect r="r" b="b" t="t" l="l"/>
            <a:pathLst>
              <a:path h="4142542" w="10759850">
                <a:moveTo>
                  <a:pt x="0" y="0"/>
                </a:moveTo>
                <a:lnTo>
                  <a:pt x="10759850" y="0"/>
                </a:lnTo>
                <a:lnTo>
                  <a:pt x="10759850" y="4142542"/>
                </a:lnTo>
                <a:lnTo>
                  <a:pt x="0" y="414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8504" y="882670"/>
            <a:ext cx="3620244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771" y="3243295"/>
            <a:ext cx="4315486" cy="435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215" b="true">
                <a:solidFill>
                  <a:srgbClr val="3139A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Companents: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ESP8266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DS1307 RTC Module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LCD1602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LM35 Temperature Sensor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Buzzer</a:t>
            </a:r>
          </a:p>
          <a:p>
            <a:pPr algn="l">
              <a:lnSpc>
                <a:spcPts val="3456"/>
              </a:lnSpc>
            </a:pPr>
            <a:r>
              <a:rPr lang="en-US" sz="2215" b="true">
                <a:solidFill>
                  <a:srgbClr val="3139A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Function: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Display date-time and temperature</a:t>
            </a:r>
          </a:p>
          <a:p>
            <a:pPr algn="l" marL="478339" indent="-239170" lvl="1">
              <a:lnSpc>
                <a:spcPts val="3456"/>
              </a:lnSpc>
              <a:buFont typeface="Arial"/>
              <a:buChar char="•"/>
            </a:pPr>
            <a:r>
              <a:rPr lang="en-US" sz="2215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Alarm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91540" y="1831843"/>
          <a:ext cx="8777336" cy="8115300"/>
        </p:xfrm>
        <a:graphic>
          <a:graphicData uri="http://schemas.openxmlformats.org/drawingml/2006/table">
            <a:tbl>
              <a:tblPr/>
              <a:tblGrid>
                <a:gridCol w="3859542"/>
                <a:gridCol w="4917794"/>
              </a:tblGrid>
              <a:tr h="668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90147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Feature/Specification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90147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ESP8266 Module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Microcontroller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Tensilica L106 (32-bit)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Operating Voltage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3.3V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Clock Speed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80 MHz (up to 160 MHz)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Digital I/O Pins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17 (varies by model, limited PWM)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Analog Input Pins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 (10-bit ADC, 1V max)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Flash Memory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 MB (varies by model, up to 4 MB)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SRAM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160 KB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EEPROM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None (uses Flash for storage)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Wi-Fi Connectivity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Built-in 802.11 b/g/n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Power Consumption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Lower (~20-70 mA, deep sleep &lt;10 µA)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Programming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Arduino IDE, Lua, MicroPython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 (~$2-5 depending on variant)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98105" y="882670"/>
            <a:ext cx="3581043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0812035" y="3540505"/>
            <a:ext cx="7902480" cy="4485155"/>
          </a:xfrm>
          <a:custGeom>
            <a:avLst/>
            <a:gdLst/>
            <a:ahLst/>
            <a:cxnLst/>
            <a:rect r="r" b="b" t="t" l="l"/>
            <a:pathLst>
              <a:path h="4485155" w="7902480">
                <a:moveTo>
                  <a:pt x="0" y="0"/>
                </a:moveTo>
                <a:lnTo>
                  <a:pt x="7902480" y="0"/>
                </a:lnTo>
                <a:lnTo>
                  <a:pt x="7902480" y="4485155"/>
                </a:lnTo>
                <a:lnTo>
                  <a:pt x="0" y="4485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90" t="-65784" r="-8776" b="-4065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28272" y="1532612"/>
          <a:ext cx="9564738" cy="8601075"/>
        </p:xfrm>
        <a:graphic>
          <a:graphicData uri="http://schemas.openxmlformats.org/drawingml/2006/table">
            <a:tbl>
              <a:tblPr/>
              <a:tblGrid>
                <a:gridCol w="3309210"/>
                <a:gridCol w="6255528"/>
              </a:tblGrid>
              <a:tr h="6586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Display Name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Character LCD (16x2)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Resolution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 characters x 2 rows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Display Technology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STN (Super-Twisted Nematic)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Operating Voltage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5V (typical), some variants support 3.3V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Controller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HD44780 or compatible (e.g., ST7066)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Interface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Parallel (4-bit or 8-bit mode)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Backlight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LED (optional, typically blue or green)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Backlight Voltage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5V (via resistor or current driver)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Contrast Adjustment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Via potentiometer (VO pin)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Operating Current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~2 mA (without backlight), ~20-50 mA (with backlight)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Dimensions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80 mm x 36 mm x 10 mm (typical)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Communication Pins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RS, RW, E, D0-D7 (8 data pins)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Power Consumption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 (depends on backlight usage)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Cost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~$2-5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893010" y="2654670"/>
            <a:ext cx="7355517" cy="6356958"/>
          </a:xfrm>
          <a:custGeom>
            <a:avLst/>
            <a:gdLst/>
            <a:ahLst/>
            <a:cxnLst/>
            <a:rect r="r" b="b" t="t" l="l"/>
            <a:pathLst>
              <a:path h="6356958" w="7355517">
                <a:moveTo>
                  <a:pt x="0" y="0"/>
                </a:moveTo>
                <a:lnTo>
                  <a:pt x="7355517" y="0"/>
                </a:lnTo>
                <a:lnTo>
                  <a:pt x="73555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54" r="0" b="-78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8105" y="882670"/>
            <a:ext cx="3581043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Selection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40815" y="2235128"/>
          <a:ext cx="9281178" cy="6896100"/>
        </p:xfrm>
        <a:graphic>
          <a:graphicData uri="http://schemas.openxmlformats.org/drawingml/2006/table">
            <a:tbl>
              <a:tblPr/>
              <a:tblGrid>
                <a:gridCol w="4032426"/>
                <a:gridCol w="5248752"/>
              </a:tblGrid>
              <a:tr h="687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90147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Feature/Specification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90147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RTC DS1307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Communication Protocol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I2C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Timekeeping Accuracy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±2 minutes/month (crystal dependent)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Temperature Compensation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Operating Voltage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5V (4.5V - 5.5V)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Backup Battery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Yes (CR2032 coin cell)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Temperature Range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0°C to 70°C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Additional Features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56 bytes SRAM, square wave output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Power Consumption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~1.5 mA (active), 500 nA (battery mode)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Crystal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External 32.768 kHz required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9014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Lower (~$1-2)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922989" y="1762359"/>
            <a:ext cx="3645579" cy="7495941"/>
          </a:xfrm>
          <a:custGeom>
            <a:avLst/>
            <a:gdLst/>
            <a:ahLst/>
            <a:cxnLst/>
            <a:rect r="r" b="b" t="t" l="l"/>
            <a:pathLst>
              <a:path h="7495941" w="3645579">
                <a:moveTo>
                  <a:pt x="0" y="0"/>
                </a:moveTo>
                <a:lnTo>
                  <a:pt x="3645578" y="0"/>
                </a:lnTo>
                <a:lnTo>
                  <a:pt x="3645578" y="7495941"/>
                </a:lnTo>
                <a:lnTo>
                  <a:pt x="0" y="749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8" r="0" b="-132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3131" y="348586"/>
            <a:ext cx="52282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HARDWARE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8105" y="882670"/>
            <a:ext cx="3581043" cy="52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862">
                <a:solidFill>
                  <a:srgbClr val="3139A8"/>
                </a:solidFill>
                <a:latin typeface="Montserrat"/>
                <a:ea typeface="Montserrat"/>
                <a:cs typeface="Montserrat"/>
                <a:sym typeface="Montserrat"/>
              </a:rPr>
              <a:t>Hardware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DAF_2RSEfxU</dc:identifier>
  <dcterms:modified xsi:type="dcterms:W3CDTF">2011-08-01T06:04:30Z</dcterms:modified>
  <cp:revision>1</cp:revision>
  <dc:title>Digital Clock</dc:title>
</cp:coreProperties>
</file>